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320" r:id="rId3"/>
    <p:sldId id="1333" r:id="rId4"/>
    <p:sldId id="1341" r:id="rId5"/>
    <p:sldId id="1345" r:id="rId6"/>
    <p:sldId id="1351" r:id="rId7"/>
    <p:sldId id="1322" r:id="rId8"/>
    <p:sldId id="1301" r:id="rId9"/>
    <p:sldId id="986" r:id="rId10"/>
    <p:sldId id="984" r:id="rId11"/>
    <p:sldId id="1337" r:id="rId12"/>
    <p:sldId id="1288" r:id="rId13"/>
    <p:sldId id="334" r:id="rId14"/>
    <p:sldId id="671" r:id="rId15"/>
    <p:sldId id="338" r:id="rId16"/>
    <p:sldId id="340" r:id="rId17"/>
    <p:sldId id="672" r:id="rId18"/>
    <p:sldId id="341" r:id="rId19"/>
    <p:sldId id="353" r:id="rId20"/>
    <p:sldId id="925" r:id="rId21"/>
    <p:sldId id="331" r:id="rId22"/>
    <p:sldId id="336" r:id="rId23"/>
    <p:sldId id="298" r:id="rId24"/>
    <p:sldId id="354" r:id="rId25"/>
    <p:sldId id="1325" r:id="rId26"/>
    <p:sldId id="337" r:id="rId27"/>
    <p:sldId id="673" r:id="rId28"/>
    <p:sldId id="362" r:id="rId29"/>
    <p:sldId id="1340" r:id="rId30"/>
    <p:sldId id="356" r:id="rId31"/>
    <p:sldId id="321" r:id="rId32"/>
    <p:sldId id="1338" r:id="rId33"/>
    <p:sldId id="360" r:id="rId34"/>
    <p:sldId id="361" r:id="rId35"/>
    <p:sldId id="363" r:id="rId36"/>
    <p:sldId id="364" r:id="rId37"/>
    <p:sldId id="365" r:id="rId38"/>
    <p:sldId id="366" r:id="rId39"/>
    <p:sldId id="367" r:id="rId40"/>
    <p:sldId id="332" r:id="rId41"/>
    <p:sldId id="333" r:id="rId42"/>
    <p:sldId id="1339" r:id="rId43"/>
    <p:sldId id="1342" r:id="rId44"/>
    <p:sldId id="309" r:id="rId45"/>
    <p:sldId id="301" r:id="rId46"/>
    <p:sldId id="302" r:id="rId47"/>
    <p:sldId id="303" r:id="rId48"/>
    <p:sldId id="304" r:id="rId49"/>
    <p:sldId id="1327" r:id="rId50"/>
    <p:sldId id="305" r:id="rId51"/>
    <p:sldId id="314" r:id="rId52"/>
    <p:sldId id="315" r:id="rId53"/>
    <p:sldId id="307" r:id="rId54"/>
    <p:sldId id="415" r:id="rId55"/>
    <p:sldId id="345" r:id="rId56"/>
    <p:sldId id="1332" r:id="rId57"/>
    <p:sldId id="312" r:id="rId58"/>
    <p:sldId id="347" r:id="rId59"/>
    <p:sldId id="346" r:id="rId60"/>
    <p:sldId id="407" r:id="rId61"/>
    <p:sldId id="406" r:id="rId62"/>
    <p:sldId id="310" r:id="rId63"/>
    <p:sldId id="348" r:id="rId64"/>
    <p:sldId id="1329" r:id="rId65"/>
    <p:sldId id="322" r:id="rId66"/>
    <p:sldId id="133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936195-3772-C144-A7DB-859E441E6D81}">
          <p14:sldIdLst>
            <p14:sldId id="256"/>
            <p14:sldId id="1320"/>
            <p14:sldId id="1333"/>
            <p14:sldId id="1341"/>
            <p14:sldId id="1345"/>
            <p14:sldId id="1351"/>
            <p14:sldId id="1322"/>
            <p14:sldId id="1301"/>
            <p14:sldId id="986"/>
            <p14:sldId id="984"/>
            <p14:sldId id="1337"/>
            <p14:sldId id="1288"/>
            <p14:sldId id="334"/>
            <p14:sldId id="671"/>
            <p14:sldId id="338"/>
            <p14:sldId id="340"/>
            <p14:sldId id="672"/>
            <p14:sldId id="341"/>
            <p14:sldId id="353"/>
            <p14:sldId id="925"/>
            <p14:sldId id="331"/>
            <p14:sldId id="336"/>
            <p14:sldId id="298"/>
            <p14:sldId id="354"/>
            <p14:sldId id="1325"/>
            <p14:sldId id="337"/>
            <p14:sldId id="673"/>
            <p14:sldId id="362"/>
            <p14:sldId id="1340"/>
            <p14:sldId id="356"/>
          </p14:sldIdLst>
        </p14:section>
        <p14:section name="Privacy" id="{D5B3C8D3-7E91-144F-9AC8-AE8F50E40452}">
          <p14:sldIdLst>
            <p14:sldId id="321"/>
            <p14:sldId id="1338"/>
            <p14:sldId id="360"/>
            <p14:sldId id="361"/>
            <p14:sldId id="363"/>
            <p14:sldId id="364"/>
            <p14:sldId id="365"/>
            <p14:sldId id="366"/>
            <p14:sldId id="367"/>
            <p14:sldId id="332"/>
            <p14:sldId id="333"/>
            <p14:sldId id="1339"/>
          </p14:sldIdLst>
        </p14:section>
        <p14:section name="Fairness" id="{E63C7131-7609-234B-88E6-12F84EC95249}">
          <p14:sldIdLst>
            <p14:sldId id="1342"/>
            <p14:sldId id="309"/>
            <p14:sldId id="301"/>
            <p14:sldId id="302"/>
            <p14:sldId id="303"/>
            <p14:sldId id="304"/>
            <p14:sldId id="1327"/>
            <p14:sldId id="305"/>
            <p14:sldId id="314"/>
            <p14:sldId id="315"/>
            <p14:sldId id="307"/>
            <p14:sldId id="415"/>
            <p14:sldId id="345"/>
            <p14:sldId id="1332"/>
            <p14:sldId id="312"/>
            <p14:sldId id="347"/>
            <p14:sldId id="346"/>
            <p14:sldId id="407"/>
            <p14:sldId id="406"/>
            <p14:sldId id="310"/>
            <p14:sldId id="348"/>
            <p14:sldId id="1329"/>
            <p14:sldId id="322"/>
            <p14:sldId id="1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77347"/>
  </p:normalViewPr>
  <p:slideViewPr>
    <p:cSldViewPr snapToGrid="0" snapToObjects="1">
      <p:cViewPr varScale="1">
        <p:scale>
          <a:sx n="97" d="100"/>
          <a:sy n="97" d="100"/>
        </p:scale>
        <p:origin x="2320" y="20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4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png"/><Relationship Id="rId5" Type="http://schemas.openxmlformats.org/officeDocument/2006/relationships/hyperlink" Target="https://youtu.be/-KSryJXDpZo" TargetMode="External"/><Relationship Id="rId4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gowatchpenn/GerryFair" TargetMode="External"/><Relationship Id="rId2" Type="http://schemas.openxmlformats.org/officeDocument/2006/relationships/hyperlink" Target="https://fairlear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/>
              <a:t>Lecture 22</a:t>
            </a:r>
            <a:endParaRPr lang="en-US" sz="3600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0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F530-BD63-8748-81F6-D172CB61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964"/>
            <a:ext cx="10515600" cy="2332174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Modern ML is driven by </a:t>
            </a:r>
            <a:r>
              <a:rPr lang="en-US" sz="4800" b="1" dirty="0">
                <a:solidFill>
                  <a:schemeClr val="accent1"/>
                </a:solidFill>
              </a:rPr>
              <a:t>data</a:t>
            </a:r>
            <a:r>
              <a:rPr lang="en-US" sz="4800" dirty="0"/>
              <a:t>.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564761-9499-914D-8805-83ADBE9CA11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23321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Where does </a:t>
            </a:r>
            <a:r>
              <a:rPr lang="en-US" sz="4800" b="1" dirty="0">
                <a:solidFill>
                  <a:schemeClr val="accent1"/>
                </a:solidFill>
              </a:rPr>
              <a:t>data </a:t>
            </a:r>
            <a:r>
              <a:rPr lang="en-US" sz="4800" dirty="0"/>
              <a:t>come from?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40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23" y="3429000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26439" y="3102581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26439" y="4096976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87285" y="2782641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1364" y="4123842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765289" y="2736428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817768" y="2745955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7817768" y="4173094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65496" y="44413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853643" y="4193246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21126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87359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966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23823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recognizing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90" y="1719898"/>
            <a:ext cx="11177270" cy="2852737"/>
          </a:xfrm>
        </p:spPr>
        <p:txBody>
          <a:bodyPr/>
          <a:lstStyle/>
          <a:p>
            <a:r>
              <a:rPr lang="en-US" dirty="0"/>
              <a:t>Data is often generated by humans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4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5BB0-CDB6-1E4B-8189-BD8FB961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Explicitly: Human Labelers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A93D0-7CFA-9B46-97BE-F356B28A6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Amazon Mechanical Turk: Artificial Artificial Intelligence</a:t>
            </a:r>
          </a:p>
          <a:p>
            <a:pPr lvl="1"/>
            <a:r>
              <a:rPr lang="en-US" dirty="0"/>
              <a:t>A marketplace to collect data from humans</a:t>
            </a:r>
          </a:p>
          <a:p>
            <a:pPr lvl="1"/>
            <a:r>
              <a:rPr lang="en-US" dirty="0"/>
              <a:t>E.g., ImageNet has utilized this platform to collect image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6BE80-7CA0-9D4D-899B-C30E7A894E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33" y="3182503"/>
            <a:ext cx="9964992" cy="91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35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26" y="1720212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809" y="2302362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36" y="-2112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D038C4-296D-034A-8EE9-F6BD6ADA980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3436" y="934976"/>
            <a:ext cx="2540000" cy="144145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647EC2E-5F36-4447-A4CF-7382A134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87" y="9792"/>
            <a:ext cx="10515600" cy="1325563"/>
          </a:xfrm>
        </p:spPr>
        <p:txBody>
          <a:bodyPr/>
          <a:lstStyle/>
          <a:p>
            <a:r>
              <a:rPr lang="en-US" dirty="0"/>
              <a:t>Implicitly…</a:t>
            </a:r>
          </a:p>
        </p:txBody>
      </p:sp>
    </p:spTree>
    <p:extLst>
      <p:ext uri="{BB962C8B-B14F-4D97-AF65-F5344CB8AC3E}">
        <p14:creationId xmlns:p14="http://schemas.microsoft.com/office/powerpoint/2010/main" val="15459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858617" y="2936806"/>
            <a:ext cx="10515600" cy="2411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/>
              <a:t>But?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68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5854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6326-BDD9-0649-B71E-E9C4D2A2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339"/>
            <a:ext cx="10515600" cy="1514475"/>
          </a:xfrm>
        </p:spPr>
        <p:txBody>
          <a:bodyPr>
            <a:normAutofit/>
          </a:bodyPr>
          <a:lstStyle/>
          <a:p>
            <a:r>
              <a:rPr lang="en-US" sz="4800" dirty="0"/>
              <a:t>Data (labeled or generated by humans) </a:t>
            </a:r>
            <a:br>
              <a:rPr lang="en-US" sz="4800" dirty="0"/>
            </a:br>
            <a:r>
              <a:rPr lang="en-US" sz="4800" dirty="0"/>
              <a:t>is the main driving force of 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4B952B-A7F3-EB47-A518-53B59428969C}"/>
              </a:ext>
            </a:extLst>
          </p:cNvPr>
          <p:cNvSpPr txBox="1">
            <a:spLocks/>
          </p:cNvSpPr>
          <p:nvPr/>
        </p:nvSpPr>
        <p:spPr>
          <a:xfrm>
            <a:off x="1676400" y="3142215"/>
            <a:ext cx="10515600" cy="1514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1"/>
                </a:solidFill>
              </a:rPr>
              <a:t>Good</a:t>
            </a:r>
            <a:r>
              <a:rPr lang="en-US" sz="4800" dirty="0"/>
              <a:t>: Humans help drive ML forward</a:t>
            </a:r>
          </a:p>
          <a:p>
            <a:endParaRPr lang="en-US" sz="4800" dirty="0"/>
          </a:p>
          <a:p>
            <a:r>
              <a:rPr lang="en-US" sz="4800" dirty="0">
                <a:solidFill>
                  <a:srgbClr val="FF0000"/>
                </a:solidFill>
              </a:rPr>
              <a:t>Bad</a:t>
            </a:r>
            <a:r>
              <a:rPr lang="en-US" sz="4800" dirty="0"/>
              <a:t>: ML becomes an amplifier of human biases</a:t>
            </a:r>
          </a:p>
        </p:txBody>
      </p:sp>
    </p:spTree>
    <p:extLst>
      <p:ext uri="{BB962C8B-B14F-4D97-AF65-F5344CB8AC3E}">
        <p14:creationId xmlns:p14="http://schemas.microsoft.com/office/powerpoint/2010/main" val="426597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8DF36-9A6A-C047-832C-D6F05EDD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470E2-ECB7-CF45-ADDB-014C4590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09411"/>
            <a:ext cx="11049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45" y="276979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757" y="1379800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27" y="2960649"/>
            <a:ext cx="4299555" cy="2006459"/>
          </a:xfrm>
          <a:prstGeom prst="rect">
            <a:avLst/>
          </a:prstGeom>
        </p:spPr>
      </p:pic>
      <p:pic>
        <p:nvPicPr>
          <p:cNvPr id="1030" name="Picture 6" descr="NNN / Racist Robots and Bloodthirsty Crowds">
            <a:extLst>
              <a:ext uri="{FF2B5EF4-FFF2-40B4-BE49-F238E27FC236}">
                <a16:creationId xmlns:a16="http://schemas.microsoft.com/office/drawing/2014/main" id="{FB378732-ED80-8A00-8CAE-9072D286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82" y="4366747"/>
            <a:ext cx="5811520" cy="22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 learn from the best ;) : r/Tay_Tweets">
            <a:extLst>
              <a:ext uri="{FF2B5EF4-FFF2-40B4-BE49-F238E27FC236}">
                <a16:creationId xmlns:a16="http://schemas.microsoft.com/office/drawing/2014/main" id="{C8F2ED21-016D-0107-35A5-06C9B072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79" y="2482937"/>
            <a:ext cx="4739021" cy="32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5C87A-3380-A448-A443-88456423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05" y="2723941"/>
            <a:ext cx="7776307" cy="2376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3F1C3-1644-4B48-AA30-C9DE02F54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" y="0"/>
            <a:ext cx="5831222" cy="248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E9492-BEF3-6038-9A4E-F92505D21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743"/>
            <a:ext cx="12192000" cy="12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4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also privacy concerns…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14202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FD853-DA75-543D-EF80-F7093814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3" y="1023346"/>
            <a:ext cx="10386226" cy="187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3C365-C3D1-C03F-99FF-E52A1B6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8" y="4066015"/>
            <a:ext cx="7132299" cy="226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4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66247" y="4071947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humans?</a:t>
            </a: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E.g., 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7119061" cy="132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/>
          </a:bodyPr>
          <a:lstStyle/>
          <a:p>
            <a:r>
              <a:rPr lang="en-US" dirty="0"/>
              <a:t>I have provided our exam distribution for Exam1 on Piazza.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the private information 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54432-AF8B-6604-C751-C63425A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2403173"/>
            <a:ext cx="8667758" cy="2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students’ grades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endParaRPr lang="en-US" dirty="0"/>
          </a:p>
          <a:p>
            <a:r>
              <a:rPr lang="en-US" dirty="0"/>
              <a:t>The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55C-1EFA-8204-B2A0-93C3C63E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A9F8B-3F38-F342-AAFC-B137A58B7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83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5"/>
              </a:rPr>
              <a:t>https://youtu.be/-KSryJXDpZo</a:t>
            </a:r>
            <a:endParaRPr lang="en-US" dirty="0"/>
          </a:p>
        </p:txBody>
      </p:sp>
      <p:pic>
        <p:nvPicPr>
          <p:cNvPr id="4" name="monkey">
            <a:hlinkClick r:id="" action="ppaction://media"/>
            <a:extLst>
              <a:ext uri="{FF2B5EF4-FFF2-40B4-BE49-F238E27FC236}">
                <a16:creationId xmlns:a16="http://schemas.microsoft.com/office/drawing/2014/main" id="{6C71916B-A8BB-0741-A929-32601398F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16" y="2373362"/>
            <a:ext cx="7807336" cy="43984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BCC512-767A-044A-B897-6F13B10D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Cucumbers and Grapes Experiments</a:t>
            </a:r>
          </a:p>
        </p:txBody>
      </p:sp>
    </p:spTree>
    <p:extLst>
      <p:ext uri="{BB962C8B-B14F-4D97-AF65-F5344CB8AC3E}">
        <p14:creationId xmlns:p14="http://schemas.microsoft.com/office/powerpoint/2010/main" val="21241572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0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5117" cy="5125302"/>
          </a:xfrm>
        </p:spPr>
        <p:txBody>
          <a:bodyPr>
            <a:normAutofit/>
          </a:bodyPr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Give me an operational definition of fairness, I’ll implement a system that satisfy it!</a:t>
            </a:r>
          </a:p>
          <a:p>
            <a:pPr lvl="1"/>
            <a:endParaRPr lang="en-US" dirty="0"/>
          </a:p>
          <a:p>
            <a:r>
              <a:rPr lang="en-US" dirty="0"/>
              <a:t>One potential approach:</a:t>
            </a:r>
          </a:p>
          <a:p>
            <a:pPr lvl="1"/>
            <a:r>
              <a:rPr lang="en-US" dirty="0"/>
              <a:t>Minimize error subject to fairness constraints (Recall regularizations)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Several recent research and open-source libraries are done this way</a:t>
            </a:r>
          </a:p>
          <a:p>
            <a:pPr lvl="2"/>
            <a:r>
              <a:rPr lang="en-US" dirty="0">
                <a:hlinkClick r:id="rId2"/>
              </a:rPr>
              <a:t>Fairlearn</a:t>
            </a:r>
            <a:r>
              <a:rPr lang="en-US" dirty="0"/>
              <a:t>: A toolkit for assessing and improving fairness in AI</a:t>
            </a:r>
          </a:p>
          <a:p>
            <a:pPr lvl="2"/>
            <a:r>
              <a:rPr lang="en-US" dirty="0">
                <a:hlinkClick r:id="rId3"/>
              </a:rPr>
              <a:t>GerryFair</a:t>
            </a:r>
            <a:r>
              <a:rPr lang="en-US" dirty="0"/>
              <a:t>: Auditing and Learning for Subgroup Fairness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/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000" dirty="0">
                    <a:solidFill>
                      <a:srgbClr val="FFFF00"/>
                    </a:solidFill>
                  </a:rPr>
                  <a:t>fairness constraints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8CC2FFF-879F-AD40-8697-A9DE70B6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36" y="4084353"/>
                <a:ext cx="3517345" cy="1126983"/>
              </a:xfrm>
              <a:prstGeom prst="roundRect">
                <a:avLst/>
              </a:prstGeom>
              <a:blipFill>
                <a:blip r:embed="rId4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/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𝐸𝑟𝑟𝑜𝑟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fairness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violations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8CC41D6-4237-E544-87F7-63C79FD90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65" y="4258179"/>
                <a:ext cx="5281913" cy="826576"/>
              </a:xfrm>
              <a:prstGeom prst="roundRect">
                <a:avLst/>
              </a:prstGeom>
              <a:blipFill>
                <a:blip r:embed="rId5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E0AC26-C780-F14C-BC2F-E43ED7F8DE20}"/>
              </a:ext>
            </a:extLst>
          </p:cNvPr>
          <p:cNvCxnSpPr>
            <a:cxnSpLocks/>
          </p:cNvCxnSpPr>
          <p:nvPr/>
        </p:nvCxnSpPr>
        <p:spPr>
          <a:xfrm>
            <a:off x="5093153" y="4707235"/>
            <a:ext cx="78814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1F60-CEEB-7A46-9C29-E8CADD7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define fairness?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A74A4-122B-544A-965B-7BCD6D7E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E9FB-DECF-F147-8F62-5A070EA0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Probation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26695-5B2F-D448-BB57-AFD4F2A2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65" y="1586754"/>
            <a:ext cx="11368026" cy="4590210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/>
            <a:r>
              <a:rPr lang="en-US" dirty="0"/>
              <a:t>A ML classifier to predict whether the prisoner will commit a crime after probation.  </a:t>
            </a:r>
          </a:p>
          <a:p>
            <a:endParaRPr lang="en-US" dirty="0"/>
          </a:p>
        </p:txBody>
      </p:sp>
      <p:pic>
        <p:nvPicPr>
          <p:cNvPr id="6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EB21F774-75DE-8A4D-B611-8948A878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714" y="2912317"/>
            <a:ext cx="3411446" cy="3256381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F2F1E52-0576-6C40-B41B-752BA09A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52" y="2920583"/>
            <a:ext cx="3411446" cy="32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ProPublica</a:t>
            </a:r>
            <a:r>
              <a:rPr lang="en-US" dirty="0"/>
              <a:t> (a non-profit institution)</a:t>
            </a:r>
          </a:p>
          <a:p>
            <a:pPr lvl="1"/>
            <a:r>
              <a:rPr lang="en-US" dirty="0"/>
              <a:t>COMPAS is not fair!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724" y="3018876"/>
            <a:ext cx="10468131" cy="17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 and Debates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Northpointe (company that develops COMPAS)</a:t>
            </a:r>
          </a:p>
          <a:p>
            <a:pPr lvl="1"/>
            <a:r>
              <a:rPr lang="en-US" dirty="0"/>
              <a:t>COMPAS is fair!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991" y="2704302"/>
            <a:ext cx="6580875" cy="37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927652" y="2663502"/>
            <a:ext cx="10621617" cy="2243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Impossibility Result [Kleinberg et al. 2017]</a:t>
            </a:r>
          </a:p>
          <a:p>
            <a:pPr marL="0" indent="0">
              <a:buNone/>
            </a:pPr>
            <a:r>
              <a:rPr lang="en-US" sz="3200" dirty="0"/>
              <a:t>The above fairness conditions (together with similar variations)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83895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A4F55-EBBC-FA4F-97EC-BDA6B40C8FD1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157793"/>
          <a:ext cx="2900378" cy="125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FN1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TP1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1265B8-8C1D-B441-816D-AE70644343F5}"/>
              </a:ext>
            </a:extLst>
          </p:cNvPr>
          <p:cNvSpPr txBox="1"/>
          <p:nvPr/>
        </p:nvSpPr>
        <p:spPr>
          <a:xfrm>
            <a:off x="147918" y="841209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B9179-DF1B-724B-9514-D398B0C150CE}"/>
              </a:ext>
            </a:extLst>
          </p:cNvPr>
          <p:cNvSpPr txBox="1"/>
          <p:nvPr/>
        </p:nvSpPr>
        <p:spPr>
          <a:xfrm>
            <a:off x="147918" y="17343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2C880-1942-7046-972F-D31E97BC97D9}"/>
              </a:ext>
            </a:extLst>
          </p:cNvPr>
          <p:cNvSpPr txBox="1"/>
          <p:nvPr/>
        </p:nvSpPr>
        <p:spPr>
          <a:xfrm>
            <a:off x="1044091" y="1483845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6EBB3-438E-164C-AF0E-1D141237902D}"/>
              </a:ext>
            </a:extLst>
          </p:cNvPr>
          <p:cNvSpPr txBox="1"/>
          <p:nvPr/>
        </p:nvSpPr>
        <p:spPr>
          <a:xfrm>
            <a:off x="2813099" y="1506920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Defendant: the probability that I’m incorrectly classified high-risk is independent of my race.</a:t>
                </a:r>
              </a:p>
              <a:p>
                <a:pPr lvl="1"/>
                <a:r>
                  <a:rPr lang="en-US" sz="2000" dirty="0"/>
                  <a:t>Equal False Positive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Defendant: the probability that I’m incorrectly classified as low-risk is independent of my race.</a:t>
                </a:r>
              </a:p>
              <a:p>
                <a:pPr lvl="1"/>
                <a:r>
                  <a:rPr lang="en-US" sz="2000" dirty="0"/>
                  <a:t>Equal False Negative Rate: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Decision-maker: the ratio of people who recidivated among the ones labeled high-risk is independent of race.</a:t>
                </a:r>
              </a:p>
              <a:p>
                <a:pPr lvl="1"/>
                <a:r>
                  <a:rPr lang="en-US" sz="2000" dirty="0"/>
                  <a:t>Equal predictive value: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FP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nor/>
                          </m:rPr>
                          <a:rPr lang="en-US" sz="200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BCAEA6B-FEA0-A94E-98C9-645AC008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66" y="157793"/>
                <a:ext cx="7565314" cy="4873044"/>
              </a:xfrm>
              <a:prstGeom prst="rect">
                <a:avLst/>
              </a:prstGeom>
              <a:blipFill>
                <a:blip r:embed="rId2"/>
                <a:stretch>
                  <a:fillRect l="-1005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981BCE-8097-FA46-91F1-86AC299AE4EF}"/>
              </a:ext>
            </a:extLst>
          </p:cNvPr>
          <p:cNvGraphicFramePr>
            <a:graphicFrameLocks noGrp="1"/>
          </p:cNvGraphicFramePr>
          <p:nvPr/>
        </p:nvGraphicFramePr>
        <p:xfrm>
          <a:off x="1281658" y="2825110"/>
          <a:ext cx="2900378" cy="12594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0189">
                  <a:extLst>
                    <a:ext uri="{9D8B030D-6E8A-4147-A177-3AD203B41FA5}">
                      <a16:colId xmlns:a16="http://schemas.microsoft.com/office/drawing/2014/main" val="4094142805"/>
                    </a:ext>
                  </a:extLst>
                </a:gridCol>
                <a:gridCol w="1450189">
                  <a:extLst>
                    <a:ext uri="{9D8B030D-6E8A-4147-A177-3AD203B41FA5}">
                      <a16:colId xmlns:a16="http://schemas.microsoft.com/office/drawing/2014/main" val="2574566405"/>
                    </a:ext>
                  </a:extLst>
                </a:gridCol>
              </a:tblGrid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1081274242"/>
                  </a:ext>
                </a:extLst>
              </a:tr>
              <a:tr h="60870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FN2</a:t>
                      </a:r>
                    </a:p>
                  </a:txBody>
                  <a:tcPr marL="81093" marR="81093" marT="40546" marB="405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TP2</a:t>
                      </a:r>
                    </a:p>
                  </a:txBody>
                  <a:tcPr marL="81093" marR="81093" marT="40546" marB="40546" anchor="ctr"/>
                </a:tc>
                <a:extLst>
                  <a:ext uri="{0D108BD9-81ED-4DB2-BD59-A6C34878D82A}">
                    <a16:rowId xmlns:a16="http://schemas.microsoft.com/office/drawing/2014/main" val="72267015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88E170-2628-B34A-978D-C6C60EBBD162}"/>
              </a:ext>
            </a:extLst>
          </p:cNvPr>
          <p:cNvSpPr txBox="1"/>
          <p:nvPr/>
        </p:nvSpPr>
        <p:spPr>
          <a:xfrm>
            <a:off x="136022" y="3451846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DE169-CF02-A743-9C6D-C839B91D6880}"/>
              </a:ext>
            </a:extLst>
          </p:cNvPr>
          <p:cNvSpPr txBox="1"/>
          <p:nvPr/>
        </p:nvSpPr>
        <p:spPr>
          <a:xfrm>
            <a:off x="136023" y="2779987"/>
            <a:ext cx="1145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Won’t </a:t>
            </a:r>
          </a:p>
          <a:p>
            <a:r>
              <a:rPr lang="en-US" dirty="0"/>
              <a:t>Recidivate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F0807F-21D7-184E-96C6-908873E40553}"/>
              </a:ext>
            </a:extLst>
          </p:cNvPr>
          <p:cNvSpPr txBox="1"/>
          <p:nvPr/>
        </p:nvSpPr>
        <p:spPr>
          <a:xfrm>
            <a:off x="1044994" y="412564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Low-Risk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D6B-F4B8-B546-9769-A8D653003832}"/>
              </a:ext>
            </a:extLst>
          </p:cNvPr>
          <p:cNvSpPr txBox="1"/>
          <p:nvPr/>
        </p:nvSpPr>
        <p:spPr>
          <a:xfrm>
            <a:off x="2791613" y="4125643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High-Risk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E096C5D-92A4-BE4C-9197-60FCE9573E9B}"/>
              </a:ext>
            </a:extLst>
          </p:cNvPr>
          <p:cNvSpPr txBox="1">
            <a:spLocks/>
          </p:cNvSpPr>
          <p:nvPr/>
        </p:nvSpPr>
        <p:spPr>
          <a:xfrm>
            <a:off x="1400431" y="5233016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71D9713-CBCA-CA49-B08D-A09A9C412D1F}"/>
              </a:ext>
            </a:extLst>
          </p:cNvPr>
          <p:cNvSpPr txBox="1">
            <a:spLocks/>
          </p:cNvSpPr>
          <p:nvPr/>
        </p:nvSpPr>
        <p:spPr>
          <a:xfrm>
            <a:off x="1293553" y="5320563"/>
            <a:ext cx="9821443" cy="137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Impossibility Result [</a:t>
            </a:r>
            <a:r>
              <a:rPr lang="en-US" b="1" dirty="0" err="1"/>
              <a:t>Kleignberg</a:t>
            </a:r>
            <a:r>
              <a:rPr lang="en-US" b="1" dirty="0"/>
              <a:t> et al. 2017]</a:t>
            </a:r>
          </a:p>
          <a:p>
            <a:pPr marL="0" indent="0">
              <a:buNone/>
            </a:pPr>
            <a:r>
              <a:rPr lang="en-US" dirty="0"/>
              <a:t>The above three conditions cannot be satisfied simultaneously, unless the predictor is perfect or the two groups are the same.</a:t>
            </a:r>
          </a:p>
        </p:txBody>
      </p:sp>
    </p:spTree>
    <p:extLst>
      <p:ext uri="{BB962C8B-B14F-4D97-AF65-F5344CB8AC3E}">
        <p14:creationId xmlns:p14="http://schemas.microsoft.com/office/powerpoint/2010/main" val="156976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7328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7AB1C-93C6-E245-A981-AD02A2E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7294" cy="1325563"/>
          </a:xfrm>
        </p:spPr>
        <p:txBody>
          <a:bodyPr/>
          <a:lstStyle/>
          <a:p>
            <a:r>
              <a:rPr lang="en-US" dirty="0"/>
              <a:t>The Same Impossibility Results Applies to </a:t>
            </a:r>
            <a:br>
              <a:rPr lang="en-US" dirty="0"/>
            </a:br>
            <a:r>
              <a:rPr lang="en-US" dirty="0"/>
              <a:t>Other Sets of Fairness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EA7E-965D-C245-BA91-D35A5F2E2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Another setup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: Sensitive attributes (e.g., race)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: True labels (e.g., commit a crime in the future)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: Predictions  (e.g., predictions of recidivism)</a:t>
            </a:r>
          </a:p>
          <a:p>
            <a:endParaRPr lang="en-US" dirty="0"/>
          </a:p>
          <a:p>
            <a:r>
              <a:rPr lang="en-US" dirty="0"/>
              <a:t>Criteria: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 independent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</a:t>
            </a:r>
            <a:r>
              <a:rPr lang="en-US" dirty="0"/>
              <a:t> independent of 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 conditional on </a:t>
            </a:r>
            <a:r>
              <a:rPr lang="en-US" dirty="0">
                <a:solidFill>
                  <a:schemeClr val="accent1"/>
                </a:solidFill>
              </a:rPr>
              <a:t>C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A3DAF2-AFF3-614C-8150-11FF34B15DF7}"/>
              </a:ext>
            </a:extLst>
          </p:cNvPr>
          <p:cNvSpPr/>
          <p:nvPr/>
        </p:nvSpPr>
        <p:spPr>
          <a:xfrm>
            <a:off x="7026179" y="4283028"/>
            <a:ext cx="4096615" cy="1410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Impossible to satisfy them simultaneously.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0B8E3-8FD7-9242-AF91-085EDB9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5" y="2381794"/>
            <a:ext cx="9292555" cy="2606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20128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3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when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368C2-FECF-A948-9270-794935EDDC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66" y="2444601"/>
            <a:ext cx="3372954" cy="23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403D-B484-AA40-8A71-CDD4CA98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2773C-995B-284D-84FD-102562C7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people should be treated similarly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What do we mean by similar people</a:t>
            </a:r>
          </a:p>
          <a:p>
            <a:pPr lvl="2"/>
            <a:r>
              <a:rPr lang="en-US" dirty="0"/>
              <a:t>Need to define some kind of “distance” measure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do we mean by being treated similarly</a:t>
            </a:r>
          </a:p>
          <a:p>
            <a:pPr lvl="2"/>
            <a:r>
              <a:rPr lang="en-US" dirty="0"/>
              <a:t>Decisions based on </a:t>
            </a:r>
            <a:r>
              <a:rPr lang="en-US" dirty="0">
                <a:solidFill>
                  <a:schemeClr val="accent1"/>
                </a:solidFill>
              </a:rPr>
              <a:t>threshold</a:t>
            </a:r>
            <a:r>
              <a:rPr lang="en-US" dirty="0"/>
              <a:t> won’t work</a:t>
            </a:r>
          </a:p>
          <a:p>
            <a:pPr lvl="2"/>
            <a:r>
              <a:rPr lang="en-US" dirty="0"/>
              <a:t>Need to impose some “smooth” notion</a:t>
            </a:r>
          </a:p>
          <a:p>
            <a:pPr lvl="2"/>
            <a:r>
              <a:rPr lang="en-US" dirty="0"/>
              <a:t>Randomization is often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6460-7175-1F4B-98F4-FC202CB8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745" y="3429000"/>
            <a:ext cx="3890684" cy="24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487912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pPr lvl="1"/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See more in LFD 7.5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(Steepest descent, conjugate gradient, higher-order optimization)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153215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7904" cy="1325563"/>
          </a:xfrm>
        </p:spPr>
        <p:txBody>
          <a:bodyPr/>
          <a:lstStyle/>
          <a:p>
            <a:r>
              <a:rPr lang="en-US" dirty="0"/>
              <a:t>Other Types of Fairness: Counterfactual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8782" cy="4351338"/>
          </a:xfrm>
        </p:spPr>
        <p:txBody>
          <a:bodyPr/>
          <a:lstStyle/>
          <a:p>
            <a:r>
              <a:rPr lang="en-US" dirty="0"/>
              <a:t>A decision is fair towards an individual if it gives the same predictions in</a:t>
            </a:r>
          </a:p>
          <a:p>
            <a:pPr lvl="1"/>
            <a:r>
              <a:rPr lang="en-US" dirty="0"/>
              <a:t>(a) the observed world and </a:t>
            </a:r>
          </a:p>
          <a:p>
            <a:pPr lvl="1"/>
            <a:r>
              <a:rPr lang="en-US" dirty="0"/>
              <a:t>(b) a world where the individual had always belonged to a different demographic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67A95-6BC4-504F-A281-B416E62F6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1" y="4224259"/>
            <a:ext cx="5781174" cy="1072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68E3E-E029-AC4E-9530-9FF579E4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73" y="5737008"/>
            <a:ext cx="6855958" cy="8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Fairness: Procedural Fairness (Procedural Justice)</a:t>
            </a:r>
          </a:p>
        </p:txBody>
      </p:sp>
      <p:pic>
        <p:nvPicPr>
          <p:cNvPr id="1026" name="Picture 2" descr="aw.yale.edu/sites/default/files/area/center/ju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77" y="1690688"/>
            <a:ext cx="4844885" cy="48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6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8C82-0719-4F42-BDF5-77AEC94C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F8D4-099C-F749-9FD6-E33E1105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93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is a powerful tool to help extract patterns from data.</a:t>
            </a:r>
          </a:p>
          <a:p>
            <a:pPr lvl="1"/>
            <a:r>
              <a:rPr lang="en-US" dirty="0"/>
              <a:t>If you have data, ML might be able to help!</a:t>
            </a:r>
          </a:p>
          <a:p>
            <a:endParaRPr lang="en-US" dirty="0"/>
          </a:p>
          <a:p>
            <a:r>
              <a:rPr lang="en-US" dirty="0"/>
              <a:t>However, ML may also be an amplifier of human biases</a:t>
            </a:r>
          </a:p>
          <a:p>
            <a:pPr lvl="1"/>
            <a:r>
              <a:rPr lang="en-US" dirty="0"/>
              <a:t>Biases could creep in through many stages of the ML life cycle, such as data, task definition, model choice, parameter tuning, 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No silver bullet (yet)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Being aware</a:t>
            </a:r>
            <a:r>
              <a:rPr lang="en-US" dirty="0"/>
              <a:t> of the issues is the important first step</a:t>
            </a:r>
          </a:p>
          <a:p>
            <a:pPr lvl="1"/>
            <a:r>
              <a:rPr lang="en-US" dirty="0"/>
              <a:t>”Solving” the issues (if at all possible) requires communications among people in different disciplinaries</a:t>
            </a:r>
          </a:p>
        </p:txBody>
      </p:sp>
    </p:spTree>
    <p:extLst>
      <p:ext uri="{BB962C8B-B14F-4D97-AF65-F5344CB8AC3E}">
        <p14:creationId xmlns:p14="http://schemas.microsoft.com/office/powerpoint/2010/main" val="405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new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ACM FAT* (Fairness, Accountability, and Transparency)</a:t>
            </a:r>
          </a:p>
          <a:p>
            <a:r>
              <a:rPr lang="en-US" dirty="0"/>
              <a:t>AAAI/ACM AIES (AI, Ethics, and Society)</a:t>
            </a:r>
          </a:p>
        </p:txBody>
      </p:sp>
    </p:spTree>
    <p:extLst>
      <p:ext uri="{BB962C8B-B14F-4D97-AF65-F5344CB8AC3E}">
        <p14:creationId xmlns:p14="http://schemas.microsoft.com/office/powerpoint/2010/main" val="308044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E13A-DB49-F74D-A6B8-4A52C789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4C6A0-D4EB-4047-9D1C-E263EEFE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Our 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4473-9DD3-3449-8BFF-EEAE7076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466" y="-1682682"/>
            <a:ext cx="10515600" cy="2852737"/>
          </a:xfrm>
        </p:spPr>
        <p:txBody>
          <a:bodyPr/>
          <a:lstStyle/>
          <a:p>
            <a:r>
              <a:rPr lang="en-US" dirty="0"/>
              <a:t>There are a lot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242AA-F8CB-9E4A-A71C-E9898F0E1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96C01-B18B-CF09-2828-C19450F9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095" y="1822770"/>
            <a:ext cx="9790580" cy="62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31326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E49E48-D431-97FE-E09E-B432AFB1EDBD}"/>
              </a:ext>
            </a:extLst>
          </p:cNvPr>
          <p:cNvSpPr/>
          <p:nvPr/>
        </p:nvSpPr>
        <p:spPr>
          <a:xfrm>
            <a:off x="1499666" y="5335260"/>
            <a:ext cx="6813062" cy="14131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chemeClr val="tx1"/>
                </a:solidFill>
              </a:rPr>
              <a:t>Key assumption of ML</a:t>
            </a:r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Training</a:t>
            </a:r>
            <a:r>
              <a:rPr lang="en-US" sz="2400" dirty="0"/>
              <a:t> data points and </a:t>
            </a:r>
            <a:r>
              <a:rPr lang="en-US" sz="2400" dirty="0">
                <a:solidFill>
                  <a:schemeClr val="accent2"/>
                </a:solidFill>
              </a:rPr>
              <a:t>testing</a:t>
            </a:r>
            <a:r>
              <a:rPr lang="en-US" sz="2400" dirty="0"/>
              <a:t> data points are </a:t>
            </a:r>
            <a:r>
              <a:rPr lang="en-US" sz="2400" dirty="0" err="1">
                <a:solidFill>
                  <a:srgbClr val="C00000"/>
                </a:solidFill>
              </a:rPr>
              <a:t>i.i.d.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drawn from </a:t>
            </a:r>
            <a:r>
              <a:rPr lang="en-US" sz="2400" dirty="0">
                <a:solidFill>
                  <a:srgbClr val="C00000"/>
                </a:solidFill>
              </a:rPr>
              <a:t>the same </a:t>
            </a:r>
            <a:r>
              <a:rPr lang="en-US" sz="2400" dirty="0"/>
              <a:t>(unknown) distribution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60578</TotalTime>
  <Words>2190</Words>
  <Application>Microsoft Macintosh PowerPoint</Application>
  <PresentationFormat>Widescreen</PresentationFormat>
  <Paragraphs>388</Paragraphs>
  <Slides>66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Machine Learning Lifecycle</vt:lpstr>
      <vt:lpstr>Machine Learning Lifecycle</vt:lpstr>
      <vt:lpstr>Classification</vt:lpstr>
      <vt:lpstr>Strategic Classification</vt:lpstr>
      <vt:lpstr>Machine Learning Lifecycle</vt:lpstr>
      <vt:lpstr>Today’s Lecture</vt:lpstr>
      <vt:lpstr>Modern ML is driven by data. </vt:lpstr>
      <vt:lpstr>PowerPoint Presentation</vt:lpstr>
      <vt:lpstr>PowerPoint Presentation</vt:lpstr>
      <vt:lpstr>PowerPoint Presentation</vt:lpstr>
      <vt:lpstr>More than recognizing text</vt:lpstr>
      <vt:lpstr>PowerPoint Presentation</vt:lpstr>
      <vt:lpstr>Data is often generated by humans</vt:lpstr>
      <vt:lpstr>Explicitly: Human Labelers</vt:lpstr>
      <vt:lpstr>Implicitly…</vt:lpstr>
      <vt:lpstr>Data (labeled or generated by humans)  is the main driving force of ML</vt:lpstr>
      <vt:lpstr>Task: Acquire Image Labels [Otterbacher et al. 2019]</vt:lpstr>
      <vt:lpstr>Data (labeled or generated by humans)  is the main driving force of ML</vt:lpstr>
      <vt:lpstr>PowerPoint Presentation</vt:lpstr>
      <vt:lpstr>Microsoft Release a Twitter Chatbot in 2016</vt:lpstr>
      <vt:lpstr>PowerPoint Presentation</vt:lpstr>
      <vt:lpstr>There are also privacy concerns…</vt:lpstr>
      <vt:lpstr>PowerPoint Presentation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 on Fairness</vt:lpstr>
      <vt:lpstr>Cucumbers and Grapes Experiments</vt:lpstr>
      <vt:lpstr>PowerPoint Presentation</vt:lpstr>
      <vt:lpstr>PowerPoint Presentation</vt:lpstr>
      <vt:lpstr>Example: Loan Applications</vt:lpstr>
      <vt:lpstr>What should we do?</vt:lpstr>
      <vt:lpstr>How should we define fairness?</vt:lpstr>
      <vt:lpstr>Another Example: Probation Decisions</vt:lpstr>
      <vt:lpstr>Controversy and Debates</vt:lpstr>
      <vt:lpstr>Controversy and Debates</vt:lpstr>
      <vt:lpstr>PowerPoint Presentation</vt:lpstr>
      <vt:lpstr>PowerPoint Presentation</vt:lpstr>
      <vt:lpstr>The Same Impossibility Results Applies to  Other Sets of Fairness Definitions</vt:lpstr>
      <vt:lpstr>The Same Impossibility Results Applies to  Other Sets of Fairness Definitions</vt:lpstr>
      <vt:lpstr>More Examples</vt:lpstr>
      <vt:lpstr>Stereotype Mirroring and Exaggeration</vt:lpstr>
      <vt:lpstr>Other Types of Fairness: Individual Fairness</vt:lpstr>
      <vt:lpstr>Other Types of Fairness: Counterfactual Fairness</vt:lpstr>
      <vt:lpstr>Other Types of Fairness: Procedural Fairness (Procedural Justice)</vt:lpstr>
      <vt:lpstr>Take-Aways</vt:lpstr>
      <vt:lpstr>An Emerging Research Agenda on  AI/ML + Humans/Society</vt:lpstr>
      <vt:lpstr>Course Wrap-Up</vt:lpstr>
      <vt:lpstr>Revisit Our Course Plan</vt:lpstr>
      <vt:lpstr>There are a lot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5204</cp:revision>
  <cp:lastPrinted>2020-04-16T16:21:56Z</cp:lastPrinted>
  <dcterms:created xsi:type="dcterms:W3CDTF">2017-08-24T15:35:37Z</dcterms:created>
  <dcterms:modified xsi:type="dcterms:W3CDTF">2022-12-01T19:42:48Z</dcterms:modified>
</cp:coreProperties>
</file>